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4" r:id="rId2"/>
  </p:sldMasterIdLst>
  <p:notesMasterIdLst>
    <p:notesMasterId r:id="rId56"/>
  </p:notesMasterIdLst>
  <p:handoutMasterIdLst>
    <p:handoutMasterId r:id="rId57"/>
  </p:handoutMasterIdLst>
  <p:sldIdLst>
    <p:sldId id="263" r:id="rId3"/>
    <p:sldId id="326" r:id="rId4"/>
    <p:sldId id="339" r:id="rId5"/>
    <p:sldId id="258" r:id="rId6"/>
    <p:sldId id="257" r:id="rId7"/>
    <p:sldId id="265" r:id="rId8"/>
    <p:sldId id="328" r:id="rId9"/>
    <p:sldId id="440" r:id="rId10"/>
    <p:sldId id="448" r:id="rId11"/>
    <p:sldId id="327" r:id="rId12"/>
    <p:sldId id="308" r:id="rId13"/>
    <p:sldId id="429" r:id="rId14"/>
    <p:sldId id="270" r:id="rId15"/>
    <p:sldId id="276" r:id="rId16"/>
    <p:sldId id="341" r:id="rId17"/>
    <p:sldId id="430" r:id="rId18"/>
    <p:sldId id="289" r:id="rId19"/>
    <p:sldId id="288" r:id="rId20"/>
    <p:sldId id="286" r:id="rId21"/>
    <p:sldId id="291" r:id="rId22"/>
    <p:sldId id="292" r:id="rId23"/>
    <p:sldId id="293" r:id="rId24"/>
    <p:sldId id="331" r:id="rId25"/>
    <p:sldId id="432" r:id="rId26"/>
    <p:sldId id="443" r:id="rId27"/>
    <p:sldId id="444" r:id="rId28"/>
    <p:sldId id="445" r:id="rId29"/>
    <p:sldId id="418" r:id="rId30"/>
    <p:sldId id="427" r:id="rId31"/>
    <p:sldId id="449" r:id="rId32"/>
    <p:sldId id="450" r:id="rId33"/>
    <p:sldId id="428" r:id="rId34"/>
    <p:sldId id="426" r:id="rId35"/>
    <p:sldId id="417" r:id="rId36"/>
    <p:sldId id="415" r:id="rId37"/>
    <p:sldId id="416" r:id="rId38"/>
    <p:sldId id="441" r:id="rId39"/>
    <p:sldId id="442" r:id="rId40"/>
    <p:sldId id="342" r:id="rId41"/>
    <p:sldId id="422" r:id="rId42"/>
    <p:sldId id="423" r:id="rId43"/>
    <p:sldId id="424" r:id="rId44"/>
    <p:sldId id="420" r:id="rId45"/>
    <p:sldId id="447" r:id="rId46"/>
    <p:sldId id="419" r:id="rId47"/>
    <p:sldId id="421" r:id="rId48"/>
    <p:sldId id="446" r:id="rId49"/>
    <p:sldId id="337" r:id="rId50"/>
    <p:sldId id="334" r:id="rId51"/>
    <p:sldId id="336" r:id="rId52"/>
    <p:sldId id="439" r:id="rId53"/>
    <p:sldId id="414" r:id="rId54"/>
    <p:sldId id="413" r:id="rId55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408" y="10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530"/>
    </p:cViewPr>
  </p:sorterViewPr>
  <p:notesViewPr>
    <p:cSldViewPr snapToGrid="0" snapToObjects="1">
      <p:cViewPr varScale="1">
        <p:scale>
          <a:sx n="83" d="100"/>
          <a:sy n="83" d="100"/>
        </p:scale>
        <p:origin x="307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0A825A-D99C-4189-9079-C1724CD9A2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85F39-FBE0-4308-AEB4-41F5556E9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AB19A-044A-4188-95F7-FE3CC087FFBA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3C11C-94DD-4E9A-9501-B96004F104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D433C-E053-4B66-9C4A-29AA74B6F1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CACC-4A9E-4C3A-AFE6-7FDCFBD2F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7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807D-DF51-4782-A6A0-E53C53F8DBAA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5C2AB-72C2-4F1F-8100-3B56372C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7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9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9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1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5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f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267826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mphasis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686779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</p:spTree>
    <p:extLst>
      <p:ext uri="{BB962C8B-B14F-4D97-AF65-F5344CB8AC3E}">
        <p14:creationId xmlns:p14="http://schemas.microsoft.com/office/powerpoint/2010/main" val="97838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xplainer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2313352"/>
            <a:ext cx="6867795" cy="3568307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22E90BD-B590-BA45-A263-E6D35B0812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660" y="1659462"/>
            <a:ext cx="68771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12">
                <a:latin typeface="+mj-lt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Multi-line short paragraph here Multi-line short paragraph here Multi-line short paragraph here Multi-line short paragraph here </a:t>
            </a:r>
          </a:p>
          <a:p>
            <a:pPr lvl="0"/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4221776-AB03-A749-B37C-31F977F8E0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661" y="1393586"/>
            <a:ext cx="6535776" cy="2658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512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WHAT WE DO OR OTHER HEADING HERE:</a:t>
            </a:r>
          </a:p>
        </p:txBody>
      </p:sp>
    </p:spTree>
    <p:extLst>
      <p:ext uri="{BB962C8B-B14F-4D97-AF65-F5344CB8AC3E}">
        <p14:creationId xmlns:p14="http://schemas.microsoft.com/office/powerpoint/2010/main" val="3111966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eed of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AE6E72-51AA-2341-A1C5-346EDCBA939E}"/>
              </a:ext>
            </a:extLst>
          </p:cNvPr>
          <p:cNvSpPr/>
          <p:nvPr userDrawn="1"/>
        </p:nvSpPr>
        <p:spPr>
          <a:xfrm>
            <a:off x="8213431" y="1"/>
            <a:ext cx="3307048" cy="58366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3C8C71E-5F94-4374-9204-5D2BD2FA21F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6237" y="345010"/>
            <a:ext cx="2795413" cy="5491648"/>
          </a:xfrm>
          <a:prstGeom prst="rect">
            <a:avLst/>
          </a:prstGeom>
        </p:spPr>
        <p:txBody>
          <a:bodyPr>
            <a:normAutofit/>
          </a:bodyPr>
          <a:lstStyle>
            <a:lvl1pPr marL="216004" indent="-216004">
              <a:buFontTx/>
              <a:buBlip>
                <a:blip r:embed="rId2"/>
              </a:buBlip>
              <a:defRPr sz="1890"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701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701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3" y="345010"/>
            <a:ext cx="7309580" cy="760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C72C203-DC0C-7746-8455-E1C54520E0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160B769-1428-144B-B261-0D765535B2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3633A3-AAAD-1B47-8FE9-36136D645A7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22903DF-6DE1-4E02-96C6-863EB6095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07485"/>
            <a:ext cx="7329080" cy="4629172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2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5906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327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291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Accent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A53FD1-29F8-4EA3-B73F-3F7DB08E103A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66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2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E42B-F7C5-B04C-9163-EEBCA05E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54195-A561-C840-8440-1CDC0132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7708" y="933026"/>
            <a:ext cx="5832247" cy="4900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44A7-B782-B54E-B1D0-9E7841F48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>
                <a:latin typeface="+mj-lt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695C48-C746-EC4F-A78F-49C15DB462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D24C226-9AB9-8C4F-A0C6-324E6FFEA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9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E8E58-49BD-7B4C-BB85-A6CDE3E6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70D54F5-B3E0-BD47-A015-9C3C01C373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193F4E-14AB-47DD-8401-B72821EA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rm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2CCE92F-869F-4FB8-AF92-35C8EA009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26CB95A-DFAE-4582-B180-B372B67D75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97708" y="933025"/>
            <a:ext cx="5829246" cy="4864350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3210802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parkh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8A98-50BB-FF4D-8DB7-627506F4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C2FC380-016D-0746-A1D5-FD6D75BFF7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F1664-FB4B-4346-82CC-10384DD00834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B5251FB-D2E2-D94F-92CE-231B8319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" y="6006163"/>
            <a:ext cx="3888165" cy="34500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FA1A1-1E3A-D848-8965-8866B0D52806}"/>
              </a:ext>
            </a:extLst>
          </p:cNvPr>
          <p:cNvSpPr/>
          <p:nvPr userDrawn="1"/>
        </p:nvSpPr>
        <p:spPr>
          <a:xfrm>
            <a:off x="3" y="0"/>
            <a:ext cx="3888165" cy="6480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1788F7AD-2A75-8E46-85D6-2CCE12574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88166" cy="648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2CC1FA-B549-DD4F-9404-EF2C3DDD0C5F}"/>
              </a:ext>
            </a:extLst>
          </p:cNvPr>
          <p:cNvSpPr txBox="1"/>
          <p:nvPr userDrawn="1"/>
        </p:nvSpPr>
        <p:spPr>
          <a:xfrm>
            <a:off x="453199" y="597193"/>
            <a:ext cx="3036834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20+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years in, and we still have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that startup energy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4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region offices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250+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 err="1">
                <a:solidFill>
                  <a:schemeClr val="bg1"/>
                </a:solidFill>
                <a:latin typeface="+mj-lt"/>
              </a:rPr>
              <a:t>sparkies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and growing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300+</a:t>
            </a:r>
          </a:p>
          <a:p>
            <a:pPr algn="ctr">
              <a:spcAft>
                <a:spcPts val="0"/>
              </a:spcAft>
            </a:pPr>
            <a:r>
              <a:rPr lang="en-US" sz="1701">
                <a:solidFill>
                  <a:schemeClr val="bg1"/>
                </a:solidFill>
                <a:latin typeface="+mj-lt"/>
              </a:rPr>
              <a:t>clients served</a:t>
            </a: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2AE4AD1B-A151-FB4E-8C39-944CA8E5346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07697" y="4150813"/>
            <a:ext cx="384016" cy="324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BCF9F-3262-2243-B806-C5EA2E48E4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52458" y="4130747"/>
            <a:ext cx="456019" cy="3840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F3B5F0-A789-D54D-9306-5456441BFC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95697" y="1991426"/>
            <a:ext cx="408017" cy="408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37C5E1-2741-B34D-A078-CCD7C93B3C4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812460" y="1961425"/>
            <a:ext cx="336014" cy="4680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53E2F6-47AE-A74A-B262-B662D989416E}"/>
              </a:ext>
            </a:extLst>
          </p:cNvPr>
          <p:cNvSpPr txBox="1"/>
          <p:nvPr userDrawn="1"/>
        </p:nvSpPr>
        <p:spPr>
          <a:xfrm>
            <a:off x="4803713" y="2020940"/>
            <a:ext cx="2910759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Demand &amp; Portfolio Planning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Operating Model Design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Growth 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Insight Driven Enterprise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Project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Organizational Change Management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58B8C8-5A9E-0B4D-BE23-68DEC1CDB9B9}"/>
              </a:ext>
            </a:extLst>
          </p:cNvPr>
          <p:cNvSpPr txBox="1"/>
          <p:nvPr userDrawn="1"/>
        </p:nvSpPr>
        <p:spPr>
          <a:xfrm>
            <a:off x="4803713" y="4138325"/>
            <a:ext cx="2828607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Data and Analytics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Intelligence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Visualization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Predictive Modeling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Machine Learning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Migration &amp; Management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Master Data Management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53154-B7A2-B94D-8E00-9D2B6BEF8AE7}"/>
              </a:ext>
            </a:extLst>
          </p:cNvPr>
          <p:cNvSpPr txBox="1"/>
          <p:nvPr userDrawn="1"/>
        </p:nvSpPr>
        <p:spPr>
          <a:xfrm>
            <a:off x="8224853" y="2020940"/>
            <a:ext cx="3136261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Digital Enablement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Cloud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Platform as a Service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Agile Software Engineering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DevOps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UI / UX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Workflow Automation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Enterprise Content Management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717AFD-C4BA-A947-8B21-39436F359301}"/>
              </a:ext>
            </a:extLst>
          </p:cNvPr>
          <p:cNvSpPr txBox="1"/>
          <p:nvPr userDrawn="1"/>
        </p:nvSpPr>
        <p:spPr>
          <a:xfrm>
            <a:off x="8224854" y="4148260"/>
            <a:ext cx="2533343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Managed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Help Desk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Customer Service Center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Post Go-Live Support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Cloud &amp; Platform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Infrastructure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Collaboration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62FD4-578F-CE40-9D0D-89E14A7529B8}"/>
              </a:ext>
            </a:extLst>
          </p:cNvPr>
          <p:cNvSpPr txBox="1"/>
          <p:nvPr userDrawn="1"/>
        </p:nvSpPr>
        <p:spPr>
          <a:xfrm>
            <a:off x="4336110" y="322156"/>
            <a:ext cx="6410546" cy="148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Engaged throughout</a:t>
            </a:r>
          </a:p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the </a:t>
            </a:r>
            <a:r>
              <a:rPr lang="en-US" sz="4536">
                <a:solidFill>
                  <a:srgbClr val="81BE41"/>
                </a:solidFill>
                <a:latin typeface="Calibri Light" panose="020F0302020204030204"/>
              </a:rPr>
              <a:t>digital value chain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A065C1D-27AF-0643-A8C6-9D28BDE33ED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595" y="5956581"/>
            <a:ext cx="896717" cy="4012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13749D-E8E8-A141-86C2-28E7DB11243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695" y="6039570"/>
            <a:ext cx="657171" cy="34500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E0C32BF-7EC5-C34B-B243-90CC34140A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394" y="6116851"/>
            <a:ext cx="778084" cy="1167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188F8F-5575-EC40-882A-170450109B8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60" y="6023346"/>
            <a:ext cx="558971" cy="32400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9C9371-634D-554C-AFE7-258E8970CD3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542" y="6057904"/>
            <a:ext cx="727283" cy="2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7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419"/>
            <a:ext cx="11520488" cy="53359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gradFill>
                  <a:gsLst>
                    <a:gs pos="15000">
                      <a:srgbClr val="FFFFFF"/>
                    </a:gs>
                    <a:gs pos="28333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2991591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B035E8-F1A7-F847-9D72-A257D48225EB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16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4795899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1A153-B179-C147-B163-5520BD4A6053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20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6600204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175AB-1B8F-0445-8E0C-E208723170F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03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8404512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3BFD1C-5299-3546-80AB-E01F283D665C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78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CEFF6C-F656-414A-B36F-F50761064BD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75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5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5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1">
    <p:bg>
      <p:bgRef idx="1001">
        <a:schemeClr val="bg1"/>
      </p:bgRef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6025" y="1060598"/>
            <a:ext cx="9454115" cy="5082785"/>
          </a:xfrm>
          <a:prstGeom prst="rect">
            <a:avLst/>
          </a:prstGeom>
        </p:spPr>
        <p:txBody>
          <a:bodyPr vert="horz"/>
          <a:lstStyle>
            <a:lvl1pPr marL="431998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1pPr>
            <a:lvl2pPr marL="937996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2pPr>
            <a:lvl3pPr marL="1367992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3pPr>
            <a:lvl4pPr marL="1873990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4pPr>
            <a:lvl5pPr marL="2303987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7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060CEBA-274E-AE43-B13C-B1959D17A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358095B-A1A8-BE4D-9DA6-5E94F52E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6429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BF6D-2048-4FA7-854B-D8ECA2B07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3194-A47C-4548-BE49-06131FBB2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F754D-A542-46E5-9CAC-F294A237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6625-C2D0-43E1-A831-5EEBAAFB5F44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EB7D-B946-46CF-91B2-62EE1583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01D-B711-4D15-924A-ACE3C5DC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8CD2-8BE3-4E1F-B79D-2F107FCEA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86721-E37B-9B40-8F8F-034551525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80"/>
            <a:ext cx="11520488" cy="6474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DF181-3270-DA41-B667-15C2871DAF2C}"/>
              </a:ext>
            </a:extLst>
          </p:cNvPr>
          <p:cNvSpPr txBox="1"/>
          <p:nvPr userDrawn="1"/>
        </p:nvSpPr>
        <p:spPr>
          <a:xfrm>
            <a:off x="792033" y="6076879"/>
            <a:ext cx="3584584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6">
                <a:solidFill>
                  <a:schemeClr val="accent3"/>
                </a:solidFill>
              </a:rPr>
              <a:t>Confidential for internal use only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DD5684-DA30-DE4B-AA81-693259D51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page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3D6FE-3673-1F47-8AEC-3CEC7E26A6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Subtitle if you need it</a:t>
            </a:r>
          </a:p>
        </p:txBody>
      </p:sp>
    </p:spTree>
    <p:extLst>
      <p:ext uri="{BB962C8B-B14F-4D97-AF65-F5344CB8AC3E}">
        <p14:creationId xmlns:p14="http://schemas.microsoft.com/office/powerpoint/2010/main" val="4262648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B4D3A-141B-BF47-8BAC-2765F5016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1520488" cy="237306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0FD7B-5764-1E4A-81E7-B9E4F7B49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33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59A5200-BC2A-4949-ACBD-48AB3F8A67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4176" y="2850963"/>
            <a:ext cx="3270139" cy="301274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EC156BF-10E2-1442-9BCF-8238A8B4D1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5220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816E6A-BDC1-4427-996E-7A91B918FBB8}"/>
              </a:ext>
            </a:extLst>
          </p:cNvPr>
          <p:cNvSpPr txBox="1"/>
          <p:nvPr userDrawn="1"/>
        </p:nvSpPr>
        <p:spPr>
          <a:xfrm>
            <a:off x="633134" y="2492015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1">
                <a:solidFill>
                  <a:schemeClr val="tx2"/>
                </a:solidFill>
              </a:rPr>
              <a:t>CHALLENGE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D15DD-ECE2-415B-B310-035DB2365E8E}"/>
              </a:ext>
            </a:extLst>
          </p:cNvPr>
          <p:cNvSpPr txBox="1"/>
          <p:nvPr userDrawn="1"/>
        </p:nvSpPr>
        <p:spPr>
          <a:xfrm>
            <a:off x="4104177" y="2518259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80FB5-2740-4A47-861F-BE6BA53DED2E}"/>
              </a:ext>
            </a:extLst>
          </p:cNvPr>
          <p:cNvSpPr/>
          <p:nvPr userDrawn="1"/>
        </p:nvSpPr>
        <p:spPr>
          <a:xfrm>
            <a:off x="7499569" y="2492015"/>
            <a:ext cx="870175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1605480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2C3C4-EBED-3647-8335-ABC1A70C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571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048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5602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770371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12" y="2545783"/>
            <a:ext cx="10752455" cy="1080029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154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38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646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434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361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1520484" cy="6480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25" y="432012"/>
            <a:ext cx="10464443" cy="223206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5669"/>
              </a:lnSpc>
              <a:defRPr sz="5039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6024" y="3456093"/>
            <a:ext cx="3840163" cy="360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701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31998" indent="0">
              <a:buNone/>
              <a:defRPr sz="1512" b="1">
                <a:latin typeface="Arial" pitchFamily="34" charset="0"/>
                <a:cs typeface="Arial" pitchFamily="34" charset="0"/>
              </a:defRPr>
            </a:lvl2pPr>
            <a:lvl3pPr marL="863995" indent="0">
              <a:buNone/>
              <a:defRPr sz="1323" b="1">
                <a:latin typeface="Arial" pitchFamily="34" charset="0"/>
                <a:cs typeface="Arial" pitchFamily="34" charset="0"/>
              </a:defRPr>
            </a:lvl3pPr>
            <a:lvl4pPr marL="1295993" indent="0">
              <a:buNone/>
              <a:defRPr sz="1134" b="1">
                <a:latin typeface="Arial" pitchFamily="34" charset="0"/>
                <a:cs typeface="Arial" pitchFamily="34" charset="0"/>
              </a:defRPr>
            </a:lvl4pPr>
            <a:lvl5pPr marL="1727990" indent="0">
              <a:buNone/>
              <a:defRPr sz="1134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15894168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317117-AA1F-464C-8086-CE88558BEC16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61152"/>
            <a:ext cx="9955921" cy="4536504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4500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1886"/>
            <a:ext cx="9955921" cy="4525771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6250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E69DA5-5A22-447A-97D9-CC3D5F78D6D7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7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14130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14726"/>
            <a:ext cx="7004542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9921167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2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 and chart or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4B17A-20F4-3240-AC07-023CEA8F0E8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83032" y="126003"/>
            <a:ext cx="5616238" cy="56161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Photo or chart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1" y="738020"/>
            <a:ext cx="65357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483020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47CF2-0778-BA41-B16A-74AFCF6A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755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53035-D35F-A043-90CF-5B66E296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34" y="1218220"/>
            <a:ext cx="9936420" cy="4618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6004" lvl="0" indent="-216004" algn="l" defTabSz="864017" rtl="0" eaLnBrk="1" latinLnBrk="0" hangingPunct="1">
              <a:lnSpc>
                <a:spcPct val="90000"/>
              </a:lnSpc>
              <a:spcBef>
                <a:spcPts val="945"/>
              </a:spcBef>
              <a:buFontTx/>
              <a:buBlip>
                <a:blip r:embed="rId34"/>
              </a:buBlip>
            </a:pPr>
            <a:r>
              <a:rPr lang="en-US"/>
              <a:t>Click to edit Master text styles</a:t>
            </a:r>
          </a:p>
          <a:p>
            <a:pPr marL="648012" lvl="1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080021" lvl="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512029" lvl="3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1944037" lvl="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90462-BEE9-824D-910D-CEC552C68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2033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5A4DB-61A5-F04E-A4DE-64D26C501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9193" y="6006163"/>
            <a:ext cx="469261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6181F1-9B27-9746-B266-C90D71F08EF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8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12" r:id="rId32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78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lang="en-US" sz="2646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2268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520488" cy="72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25" y="792023"/>
            <a:ext cx="10368439" cy="499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hf hdr="0" ftr="0" dt="0"/>
  <p:txStyles>
    <p:titleStyle>
      <a:lvl1pPr algn="l" defTabSz="432008" rtl="0" eaLnBrk="1" latinLnBrk="0" hangingPunct="1">
        <a:spcBef>
          <a:spcPct val="0"/>
        </a:spcBef>
        <a:buNone/>
        <a:defRPr sz="3402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24006" indent="-324006" algn="l" defTabSz="432008" rtl="0" eaLnBrk="1" latinLnBrk="0" hangingPunct="1">
        <a:spcBef>
          <a:spcPct val="20000"/>
        </a:spcBef>
        <a:buFont typeface="Wingdings" charset="2"/>
        <a:buChar char="§"/>
        <a:defRPr sz="2835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02013" indent="-270005" algn="l" defTabSz="432008" rtl="0" eaLnBrk="1" latinLnBrk="0" hangingPunct="1">
        <a:spcBef>
          <a:spcPct val="20000"/>
        </a:spcBef>
        <a:buFont typeface="Wingdings" charset="2"/>
        <a:buChar char="§"/>
        <a:defRPr sz="2457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080021" indent="-216004" algn="l" defTabSz="432008" rtl="0" eaLnBrk="1" latinLnBrk="0" hangingPunct="1">
        <a:spcBef>
          <a:spcPct val="20000"/>
        </a:spcBef>
        <a:buFont typeface="Wingdings" charset="2"/>
        <a:buChar char="§"/>
        <a:defRPr sz="2079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512029" indent="-216004" algn="l" defTabSz="432008" rtl="0" eaLnBrk="1" latinLnBrk="0" hangingPunct="1">
        <a:spcBef>
          <a:spcPct val="20000"/>
        </a:spcBef>
        <a:buFont typeface="Wingdings" charset="2"/>
        <a:buChar char="§"/>
        <a:defRPr sz="189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944037" indent="-216004" algn="l" defTabSz="432008" rtl="0" eaLnBrk="1" latinLnBrk="0" hangingPunct="1">
        <a:spcBef>
          <a:spcPct val="20000"/>
        </a:spcBef>
        <a:buFont typeface="Wingdings" charset="2"/>
        <a:buChar char="§"/>
        <a:defRPr sz="1701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376046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4/sql-server-2019-preview-combines-sql-server-and-apache-spark-to-create-a-unified-data-platfor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loudblogs.microsoft.com/sqlserver/2018/09/25/introducing-microsoft-sql-server-2019-big-data-clusters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ata-factory/tutorial-deploy-ssis-packages-azure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qltact.com/2017/12/our-sql-server-2017-administration.html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performance/intelligent-query-processing?view=sql-server-ver15#batch-mode-on-rowstore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sqlserverstorageengine/2018/07/16/public-preview-of-table-variable-deferred-compilation-in-azure-sql-database/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allsproject.org/programs/futures_fund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60363" y="3779838"/>
            <a:ext cx="11160125" cy="2339975"/>
          </a:xfrm>
        </p:spPr>
        <p:txBody>
          <a:bodyPr/>
          <a:lstStyle/>
          <a:p>
            <a:r>
              <a:rPr lang="en-US" dirty="0"/>
              <a:t>What’s New in SQL Server 2019?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20725" y="360363"/>
            <a:ext cx="10799763" cy="1079500"/>
          </a:xfrm>
        </p:spPr>
        <p:txBody>
          <a:bodyPr/>
          <a:lstStyle/>
          <a:p>
            <a:r>
              <a:rPr lang="en-US" dirty="0"/>
              <a:t>Baton Rouge User Groups </a:t>
            </a:r>
            <a:br>
              <a:rPr lang="en-US" dirty="0"/>
            </a:br>
            <a:r>
              <a:rPr lang="en-US" dirty="0"/>
              <a:t>Nov 2019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Summary of Changes in SQL 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B0AC4-F85C-4550-BF54-58E2A17849BD}"/>
              </a:ext>
            </a:extLst>
          </p:cNvPr>
          <p:cNvSpPr/>
          <p:nvPr/>
        </p:nvSpPr>
        <p:spPr>
          <a:xfrm>
            <a:off x="211569" y="1080363"/>
            <a:ext cx="11128648" cy="6945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v1.0 of Big Data Clusters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TDE now Standard Edition!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New features in “Intelligent Query Processing” umbrella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Major performance boosts: Scalar UDF in-lining (automatic!), </a:t>
            </a:r>
            <a:r>
              <a:rPr lang="en-US" sz="3000" dirty="0" err="1"/>
              <a:t>TempDB</a:t>
            </a:r>
            <a:r>
              <a:rPr lang="en-US" sz="3000" dirty="0"/>
              <a:t> metadata in memory, Accelerated Database Recovery (ADR), OPTIMIZE_FOR_SEQUENTIAL_KEY, more!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Major Quality of Life improvement: specific string truncation error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1136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IT Leadership: Need to Know Changes</a:t>
            </a:r>
          </a:p>
        </p:txBody>
      </p:sp>
    </p:spTree>
    <p:extLst>
      <p:ext uri="{BB962C8B-B14F-4D97-AF65-F5344CB8AC3E}">
        <p14:creationId xmlns:p14="http://schemas.microsoft.com/office/powerpoint/2010/main" val="47859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No Longer Just Windows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72AD7-08D4-495A-8F7C-24918BD73F34}"/>
              </a:ext>
            </a:extLst>
          </p:cNvPr>
          <p:cNvSpPr/>
          <p:nvPr/>
        </p:nvSpPr>
        <p:spPr>
          <a:xfrm>
            <a:off x="118053" y="5964344"/>
            <a:ext cx="57594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https://cloudblogs.microsoft.com/sqlserver/2018/09/26/sql-server-2019-celebrating-25-years-of-sql-server-database-engine-and-the-path-forward/</a:t>
            </a:r>
            <a:endParaRPr lang="en-US" sz="1200" dirty="0"/>
          </a:p>
        </p:txBody>
      </p:sp>
      <p:pic>
        <p:nvPicPr>
          <p:cNvPr id="3076" name="Picture 4" descr="Image result for microsoft sql 2019 site:microsoft.com&quot;">
            <a:extLst>
              <a:ext uri="{FF2B5EF4-FFF2-40B4-BE49-F238E27FC236}">
                <a16:creationId xmlns:a16="http://schemas.microsoft.com/office/drawing/2014/main" id="{2BBABFD7-964A-41A5-98B7-CB20585BB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05" y="942255"/>
            <a:ext cx="5663278" cy="490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9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akeuseof.com/wp-content/uploads/2013/07/redhat-670x335.jpg">
            <a:extLst>
              <a:ext uri="{FF2B5EF4-FFF2-40B4-BE49-F238E27FC236}">
                <a16:creationId xmlns:a16="http://schemas.microsoft.com/office/drawing/2014/main" id="{E344206C-18D1-46F3-8AE9-EB8988DF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6508" y="1"/>
            <a:ext cx="3413979" cy="17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Red Hat Enterprise (RHEL) preferred, </a:t>
            </a:r>
            <a:br>
              <a:rPr lang="en-US" sz="3600" dirty="0"/>
            </a:br>
            <a:r>
              <a:rPr lang="en-US" sz="3600" dirty="0"/>
              <a:t>	also Ubuntu, SUSE Linux Enterprise</a:t>
            </a:r>
            <a:br>
              <a:rPr lang="en-US" sz="3600" dirty="0"/>
            </a:b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Almost fully-featured SQL on Linux</a:t>
            </a:r>
            <a:br>
              <a:rPr lang="en-US" sz="3600" dirty="0"/>
            </a:b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Support for integrated Active Directory </a:t>
            </a:r>
            <a:r>
              <a:rPr lang="en-US" sz="3600" dirty="0" err="1"/>
              <a:t>auth</a:t>
            </a:r>
            <a:br>
              <a:rPr lang="en-US" sz="3600" dirty="0"/>
            </a:b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Linux cluster managers like Pacemaker can be used</a:t>
            </a:r>
          </a:p>
        </p:txBody>
      </p:sp>
    </p:spTree>
    <p:extLst>
      <p:ext uri="{BB962C8B-B14F-4D97-AF65-F5344CB8AC3E}">
        <p14:creationId xmlns:p14="http://schemas.microsoft.com/office/powerpoint/2010/main" val="3589157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SQL Server “mssql-server” installs on Linux, but SSMS won’t.</a:t>
            </a:r>
          </a:p>
          <a:p>
            <a:br>
              <a:rPr lang="en-US" sz="3200" dirty="0"/>
            </a:br>
            <a:r>
              <a:rPr lang="en-US" sz="3200" dirty="0"/>
              <a:t>Options for tooling on Linux: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Install </a:t>
            </a:r>
            <a:r>
              <a:rPr lang="en-US" sz="3200" b="1" dirty="0"/>
              <a:t>SSMS</a:t>
            </a:r>
            <a:r>
              <a:rPr lang="en-US" sz="3200" dirty="0"/>
              <a:t> on Windows, manage SQL on Linux remotely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</a:t>
            </a:r>
            <a:r>
              <a:rPr lang="en-US" sz="3200" b="1" dirty="0"/>
              <a:t>mssql-tools</a:t>
            </a:r>
            <a:r>
              <a:rPr lang="en-US" sz="3200" dirty="0"/>
              <a:t>” installs command-line tools </a:t>
            </a:r>
            <a:r>
              <a:rPr lang="en-US" sz="3200" dirty="0" err="1"/>
              <a:t>Sqlcmd</a:t>
            </a:r>
            <a:r>
              <a:rPr lang="en-US" sz="3200" dirty="0"/>
              <a:t>, bcp, drivers and more on Linux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Azure Data Studio </a:t>
            </a:r>
            <a:r>
              <a:rPr lang="en-US" sz="3200" dirty="0"/>
              <a:t>– cross-platform SQL management software that is, based Visual Studio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Third party software</a:t>
            </a:r>
          </a:p>
        </p:txBody>
      </p:sp>
    </p:spTree>
    <p:extLst>
      <p:ext uri="{BB962C8B-B14F-4D97-AF65-F5344CB8AC3E}">
        <p14:creationId xmlns:p14="http://schemas.microsoft.com/office/powerpoint/2010/main" val="3233637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200" b="1" dirty="0"/>
              <a:t>Big Data Clusters: SQL Server, Spark, and HDFS in Kubernetes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E64B9-6958-4EA0-B73B-3029689BAE36}"/>
              </a:ext>
            </a:extLst>
          </p:cNvPr>
          <p:cNvSpPr/>
          <p:nvPr/>
        </p:nvSpPr>
        <p:spPr>
          <a:xfrm>
            <a:off x="211569" y="1080363"/>
            <a:ext cx="11128648" cy="71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The entire data lake is within the SQL product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E5B7A7-715A-4A49-A951-A381A1204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05" y="1779209"/>
            <a:ext cx="9626138" cy="40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EA99C5-4B23-4AA3-B491-EAEFBFDF734E}"/>
              </a:ext>
            </a:extLst>
          </p:cNvPr>
          <p:cNvSpPr/>
          <p:nvPr/>
        </p:nvSpPr>
        <p:spPr>
          <a:xfrm>
            <a:off x="1017674" y="5779317"/>
            <a:ext cx="57594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https://cloudblogs.microsoft.com/sqlserver/2018/09/24/sql-server-2019-preview-combines-sql-server-and-apache-spark-to-create-a-unified-data-platform/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837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8" y="1382945"/>
            <a:ext cx="42689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Query external,</a:t>
            </a:r>
            <a:br>
              <a:rPr lang="en-US" sz="3200" dirty="0"/>
            </a:br>
            <a:r>
              <a:rPr lang="en-US" sz="3200" dirty="0"/>
              <a:t>non-Microsoft, non-relational with </a:t>
            </a:r>
            <a:r>
              <a:rPr lang="en-US" sz="3200" dirty="0" err="1"/>
              <a:t>PolyBase</a:t>
            </a:r>
            <a:r>
              <a:rPr lang="en-US" sz="3200" dirty="0"/>
              <a:t> External Tables aka “Data Virtualization”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That’s right, query Oracle with T-SQL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15D4E-9EAF-4FC5-9E10-1C095F0AE2D8}"/>
              </a:ext>
            </a:extLst>
          </p:cNvPr>
          <p:cNvSpPr/>
          <p:nvPr/>
        </p:nvSpPr>
        <p:spPr>
          <a:xfrm>
            <a:off x="2414212" y="5888979"/>
            <a:ext cx="575945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2"/>
              </a:rPr>
              <a:t>https://cloudblogs.microsoft.com/sqlserver/2018/09/25/introducing-microsoft-sql-server-2019-big-data-clusters/</a:t>
            </a:r>
            <a:endParaRPr lang="en-US" sz="1000" dirty="0"/>
          </a:p>
        </p:txBody>
      </p:sp>
      <p:pic>
        <p:nvPicPr>
          <p:cNvPr id="4100" name="Picture 4" descr="Image result for microsoft sql &quot;2019&quot; site:microsoft.com&quot;">
            <a:extLst>
              <a:ext uri="{FF2B5EF4-FFF2-40B4-BE49-F238E27FC236}">
                <a16:creationId xmlns:a16="http://schemas.microsoft.com/office/drawing/2014/main" id="{B236EB28-D5FA-4C83-B737-AF7DDD59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4" y="1087524"/>
            <a:ext cx="68865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42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</a:t>
            </a:r>
            <a:r>
              <a:rPr lang="en-US" sz="3600" dirty="0" err="1"/>
              <a:t>PolyBase</a:t>
            </a:r>
            <a:r>
              <a:rPr lang="en-US" sz="3600" dirty="0"/>
              <a:t> Query Engine makes it possible to query </a:t>
            </a:r>
            <a:r>
              <a:rPr lang="en-US" sz="3600" b="1" dirty="0"/>
              <a:t>Hadoop nonrelational data </a:t>
            </a:r>
            <a:r>
              <a:rPr lang="en-US" sz="3600" dirty="0"/>
              <a:t>or </a:t>
            </a:r>
            <a:r>
              <a:rPr lang="en-US" sz="3600" b="1" dirty="0"/>
              <a:t>Azure Blob Storage files </a:t>
            </a:r>
            <a:r>
              <a:rPr lang="en-US" sz="3600" dirty="0"/>
              <a:t>using T-SQL, by creating EXTERNAL tables in SQL Server connected directly on Azure Storage, Oracle, Teradata, Hadoop, MongoDB, much more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Superior alternative to Linked Servers, OPENDATASOURCE, or heterogenous replication.</a:t>
            </a:r>
          </a:p>
        </p:txBody>
      </p:sp>
    </p:spTree>
    <p:extLst>
      <p:ext uri="{BB962C8B-B14F-4D97-AF65-F5344CB8AC3E}">
        <p14:creationId xmlns:p14="http://schemas.microsoft.com/office/powerpoint/2010/main" val="4000475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Machine Learning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2016- “R Services” supported R</a:t>
            </a:r>
          </a:p>
          <a:p>
            <a:r>
              <a:rPr lang="en-US" sz="3200" dirty="0"/>
              <a:t>2017- Now “Machine Learning Services” supports R + Python</a:t>
            </a:r>
          </a:p>
          <a:p>
            <a:r>
              <a:rPr lang="en-US" sz="3200" dirty="0"/>
              <a:t>2019- New features added, including support for external libraries, SQL Server on Linux, clustered service support</a:t>
            </a:r>
          </a:p>
          <a:p>
            <a:endParaRPr lang="en-US" sz="3200" dirty="0"/>
          </a:p>
          <a:p>
            <a:r>
              <a:rPr lang="en-US" sz="3200" dirty="0"/>
              <a:t>You can install R and/or Python depending on requirements.</a:t>
            </a:r>
          </a:p>
          <a:p>
            <a:r>
              <a:rPr lang="en-US" sz="3200" dirty="0"/>
              <a:t>What’s more, you can install these ML services directly in the Database Engine (in-database as a service called </a:t>
            </a:r>
            <a:r>
              <a:rPr lang="en-US" sz="3200" dirty="0" err="1"/>
              <a:t>LaunchPad</a:t>
            </a:r>
            <a:r>
              <a:rPr lang="en-US" sz="3200" dirty="0"/>
              <a:t>) </a:t>
            </a:r>
          </a:p>
          <a:p>
            <a:r>
              <a:rPr lang="en-US" sz="3200" dirty="0"/>
              <a:t>or as standalone components without a SQL Server.</a:t>
            </a:r>
          </a:p>
        </p:txBody>
      </p:sp>
    </p:spTree>
    <p:extLst>
      <p:ext uri="{BB962C8B-B14F-4D97-AF65-F5344CB8AC3E}">
        <p14:creationId xmlns:p14="http://schemas.microsoft.com/office/powerpoint/2010/main" val="157059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Graph Tables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96714" y="1119428"/>
            <a:ext cx="1112864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New to SQL 2017, improving in SQL 2019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Competing with Neo4j or Gremlin (also the </a:t>
            </a:r>
            <a:r>
              <a:rPr lang="en-US" sz="2800" dirty="0" err="1"/>
              <a:t>CosmosDB</a:t>
            </a:r>
            <a:r>
              <a:rPr lang="en-US" sz="2800" dirty="0"/>
              <a:t> Gremlin API)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Graph data is often associated with networks, such as social networks. Graphs data structures consist of </a:t>
            </a:r>
            <a:r>
              <a:rPr lang="en-US" sz="2800" i="1" dirty="0"/>
              <a:t>nodes </a:t>
            </a:r>
            <a:r>
              <a:rPr lang="en-US" sz="2800" dirty="0"/>
              <a:t>and </a:t>
            </a:r>
            <a:r>
              <a:rPr lang="en-US" sz="2800" i="1" dirty="0"/>
              <a:t>edges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Nodes are also referred to as </a:t>
            </a:r>
            <a:r>
              <a:rPr lang="en-US" sz="2800" i="1" dirty="0"/>
              <a:t>vertices</a:t>
            </a:r>
            <a:r>
              <a:rPr lang="en-US" sz="2800" dirty="0"/>
              <a:t>, and edges as </a:t>
            </a:r>
            <a:r>
              <a:rPr lang="en-US" sz="2800" i="1" dirty="0"/>
              <a:t>relationships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graph-specific syntax in SQL 2019, integration with Merge syntax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highly interconnected data with many many-to-many relationships (think IMDB)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Hierarchical data can be served with a special </a:t>
            </a:r>
            <a:r>
              <a:rPr lang="en-US" sz="2800" i="1" dirty="0" err="1"/>
              <a:t>hierarchyid</a:t>
            </a:r>
            <a:r>
              <a:rPr lang="en-US" sz="2800" i="1" dirty="0"/>
              <a:t> </a:t>
            </a:r>
            <a:r>
              <a:rPr lang="en-US" sz="2800" dirty="0"/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47118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7119F-A636-429A-B56F-45FCF03AB242}"/>
              </a:ext>
            </a:extLst>
          </p:cNvPr>
          <p:cNvGrpSpPr/>
          <p:nvPr/>
        </p:nvGrpSpPr>
        <p:grpSpPr>
          <a:xfrm>
            <a:off x="89" y="-14701"/>
            <a:ext cx="11521645" cy="6480175"/>
            <a:chOff x="89" y="-14701"/>
            <a:chExt cx="11521645" cy="6480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" y="-14701"/>
              <a:ext cx="11521645" cy="648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68503-81D4-46DD-B8A9-63F5756F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497"/>
            <a:stretch/>
          </p:blipFill>
          <p:spPr>
            <a:xfrm>
              <a:off x="933854" y="5360316"/>
              <a:ext cx="2361271" cy="6896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93105" y="1210843"/>
            <a:ext cx="10534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Geogrotesque"/>
                <a:ea typeface="Geogrotesque" charset="0"/>
                <a:cs typeface="Geogrotesque" charset="0"/>
              </a:rPr>
              <a:t>The Business Case for SQL Server 2019</a:t>
            </a:r>
          </a:p>
        </p:txBody>
      </p:sp>
    </p:spTree>
    <p:extLst>
      <p:ext uri="{BB962C8B-B14F-4D97-AF65-F5344CB8AC3E}">
        <p14:creationId xmlns:p14="http://schemas.microsoft.com/office/powerpoint/2010/main" val="188273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Columnstore indexes aren’t new, around since SQL 2012.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Not a </a:t>
            </a:r>
            <a:r>
              <a:rPr lang="en-US" sz="3200" dirty="0" err="1"/>
              <a:t>B+tree</a:t>
            </a:r>
            <a:r>
              <a:rPr lang="en-US" sz="3200" dirty="0"/>
              <a:t>; compressed columnar data (disk and memory).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create “nonclustered” or “clustered” Columnstore indexes, though these are in name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Can only have one Columnstore index per 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438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Writeable as of SQL 2016. Prior, </a:t>
            </a:r>
            <a:r>
              <a:rPr lang="en-US" sz="3200" dirty="0" err="1"/>
              <a:t>columnstore</a:t>
            </a:r>
            <a:r>
              <a:rPr lang="en-US" sz="3200" dirty="0"/>
              <a:t> indexes read-only.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This finally unleashed the indexes for use in OLTP.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add a Columnstore index to in-memory tables for “real-time analytics” on rapidly-inserted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With SQL Server 2016 SP1, Columnstore indexes are available </a:t>
            </a:r>
            <a:r>
              <a:rPr lang="en-US" sz="3200" b="1" dirty="0"/>
              <a:t>below Enterprise edition </a:t>
            </a:r>
            <a:r>
              <a:rPr lang="en-US" sz="3200" dirty="0"/>
              <a:t>(with memory limits)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you can now filter the Columnstore index just like a nonclustered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395188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Batch Mode Execution now supported in some </a:t>
            </a:r>
            <a:r>
              <a:rPr lang="en-US" sz="3200" dirty="0" err="1"/>
              <a:t>rowstore</a:t>
            </a:r>
            <a:r>
              <a:rPr lang="en-US" sz="3200" dirty="0"/>
              <a:t> index operations in SQL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	Also new in SQL 2019: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 COLUMNSTORE_ARCHIVE compression level for even more space savings.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internals for memory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performance of bulk loading to </a:t>
            </a:r>
            <a:r>
              <a:rPr lang="en-US" sz="3200" dirty="0" err="1"/>
              <a:t>columnstore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399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Azure SSIS Lift-and-Shift with Azure 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minimal/no code changes, run SSIS packages in Azure Integrated Runtime (IR) instead of a SQL instance.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info: </a:t>
            </a:r>
            <a:r>
              <a:rPr lang="en-US" dirty="0">
                <a:hlinkClick r:id="rId2"/>
              </a:rPr>
              <a:t>https://docs.microsoft.com/en-us/azure/data-factory/tutorial-deploy-ssis-packages-azure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1B3BEA-427F-451C-A605-E0C341468C30}"/>
              </a:ext>
            </a:extLst>
          </p:cNvPr>
          <p:cNvSpPr/>
          <p:nvPr/>
        </p:nvSpPr>
        <p:spPr>
          <a:xfrm>
            <a:off x="110985" y="3528894"/>
            <a:ext cx="109792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Side note: Data Factory v1 was just really terrible, replaced by v2 (better), but you can do cloud-run SSIS with the Integration Runtime as well.</a:t>
            </a:r>
          </a:p>
        </p:txBody>
      </p:sp>
    </p:spTree>
    <p:extLst>
      <p:ext uri="{BB962C8B-B14F-4D97-AF65-F5344CB8AC3E}">
        <p14:creationId xmlns:p14="http://schemas.microsoft.com/office/powerpoint/2010/main" val="27861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TempDB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 Server Memory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MAXDOP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intelligently defaulted in the SQL Setup, allowing for smarter “Just Click Next” installs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177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991209"/>
            <a:ext cx="6818325" cy="51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31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995454"/>
            <a:ext cx="6818325" cy="51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2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1007119"/>
            <a:ext cx="6818325" cy="50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Feature/Edition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Transparent Data Encryption (TDE) is now supported in standard edition in SQL 2019!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As well as the Extensible Key Management feature that allows 3</a:t>
            </a:r>
            <a:r>
              <a:rPr lang="en-US" sz="3600" baseline="30000" dirty="0"/>
              <a:t>rd</a:t>
            </a:r>
            <a:r>
              <a:rPr lang="en-US" sz="3600" dirty="0"/>
              <a:t> party (Hardware Security Module) HSM vendors including the Azure Key Vault (AKV)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hardware caps/limits are the same since SQL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607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New in SQL Server 2019, Always On Availability Groups</a:t>
            </a:r>
            <a:r>
              <a:rPr lang="en-US" sz="3200" dirty="0"/>
              <a:t> have been enhanced to include automatic redirection of connections to the primary based on read/write intent.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Feature: “Automatic read write connection re-routing”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Further closes the cap created upon failover, read/write connections to secondary are automatically sent to primary.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Connect to any replica, get sent to Primary. Cool!</a:t>
            </a:r>
          </a:p>
        </p:txBody>
      </p:sp>
    </p:spTree>
    <p:extLst>
      <p:ext uri="{BB962C8B-B14F-4D97-AF65-F5344CB8AC3E}">
        <p14:creationId xmlns:p14="http://schemas.microsoft.com/office/powerpoint/2010/main" val="217446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0528-8883-4F14-B4BA-F286DB4AD5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8A63-4268-4E7D-87FC-4C9C3961F7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version of the presentation is for IT decision makers, management, C-level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is part of a larger presentation on all the new things in SQL 2019, including: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syntax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maintenance feature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machine learning features, and more</a:t>
            </a:r>
          </a:p>
        </p:txBody>
      </p:sp>
    </p:spTree>
    <p:extLst>
      <p:ext uri="{BB962C8B-B14F-4D97-AF65-F5344CB8AC3E}">
        <p14:creationId xmlns:p14="http://schemas.microsoft.com/office/powerpoint/2010/main" val="2410606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Availability Groups now supported in Kubernetes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Not supported in SQL for Windows on Docker (yet)</a:t>
            </a:r>
          </a:p>
        </p:txBody>
      </p:sp>
    </p:spTree>
    <p:extLst>
      <p:ext uri="{BB962C8B-B14F-4D97-AF65-F5344CB8AC3E}">
        <p14:creationId xmlns:p14="http://schemas.microsoft.com/office/powerpoint/2010/main" val="2340861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Hybrid Buffer Pool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SQL Server 2019 can take advantage of Persistent Memory Devices (PMEM) (non-volatile RAM).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Example: Intel </a:t>
            </a:r>
            <a:r>
              <a:rPr lang="en-US" sz="2800" dirty="0" err="1"/>
              <a:t>Optane</a:t>
            </a:r>
            <a:r>
              <a:rPr lang="en-US" sz="2800" dirty="0"/>
              <a:t> DC persistent memory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used by Win Server 2019 with Storage Spaces Direct.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Moves clean buffer pool pages out of RAM and onto PMEM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Dirty pages still stored in DRAM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disabled at the database level, allowing only the most performance critical databases to take advantage.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Supported in both Windows and 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Enterprise and Standard edition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2277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Certificate Management inside Configuration 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15D7C-61A7-491C-B26F-D8FD811F2766}"/>
              </a:ext>
            </a:extLst>
          </p:cNvPr>
          <p:cNvSpPr/>
          <p:nvPr/>
        </p:nvSpPr>
        <p:spPr>
          <a:xfrm>
            <a:off x="110985" y="1172633"/>
            <a:ext cx="11128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1142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UTF-8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2255F-B99F-40C9-9C63-688DFB2F9EDA}"/>
              </a:ext>
            </a:extLst>
          </p:cNvPr>
          <p:cNvSpPr/>
          <p:nvPr/>
        </p:nvSpPr>
        <p:spPr>
          <a:xfrm>
            <a:off x="110985" y="1172633"/>
            <a:ext cx="11128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Supported in all editions</a:t>
            </a:r>
          </a:p>
        </p:txBody>
      </p:sp>
    </p:spTree>
    <p:extLst>
      <p:ext uri="{BB962C8B-B14F-4D97-AF65-F5344CB8AC3E}">
        <p14:creationId xmlns:p14="http://schemas.microsoft.com/office/powerpoint/2010/main" val="1277113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Major </a:t>
            </a:r>
            <a:r>
              <a:rPr lang="en-US" b="1" dirty="0" err="1"/>
              <a:t>TempDB</a:t>
            </a:r>
            <a:r>
              <a:rPr lang="en-US" b="1" dirty="0"/>
              <a:t>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“Memory-optimized </a:t>
            </a:r>
            <a:r>
              <a:rPr lang="en-US" sz="3600" dirty="0" err="1"/>
              <a:t>tempdb</a:t>
            </a:r>
            <a:r>
              <a:rPr lang="en-US" sz="3600" dirty="0"/>
              <a:t> metadata” improves writes to </a:t>
            </a:r>
            <a:r>
              <a:rPr lang="en-US" sz="3600" dirty="0" err="1"/>
              <a:t>TempDB</a:t>
            </a:r>
            <a:r>
              <a:rPr lang="en-US" sz="3600" dirty="0"/>
              <a:t> as internals are rapidly written.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Enterprise only feature for now.</a:t>
            </a:r>
          </a:p>
        </p:txBody>
      </p:sp>
    </p:spTree>
    <p:extLst>
      <p:ext uri="{BB962C8B-B14F-4D97-AF65-F5344CB8AC3E}">
        <p14:creationId xmlns:p14="http://schemas.microsoft.com/office/powerpoint/2010/main" val="3872409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OPTIMIZE_FOR_SEQUENTIAL_KEY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6541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APPROX_COUNT_DISTINCT function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Reduces the amount of reads in very large table scans. Could save a lot of reads in millions+ </a:t>
            </a:r>
            <a:r>
              <a:rPr lang="en-US" sz="2800" dirty="0" err="1"/>
              <a:t>rowcounts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Useful in mass estimation of distinct values, but not exact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Important in determining the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Unless you have millions+ rows, won't be much of a help, and can in fact take slightly MORE reads to return less accurate data.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lvl="1"/>
            <a:r>
              <a:rPr lang="en-US" sz="2400" dirty="0"/>
              <a:t>SELECT </a:t>
            </a:r>
            <a:r>
              <a:rPr lang="en-US" sz="2400" b="1" dirty="0"/>
              <a:t>APPROX_COUNT_DISTINCT</a:t>
            </a:r>
            <a:r>
              <a:rPr lang="en-US" sz="2400" dirty="0"/>
              <a:t>(id) from table</a:t>
            </a:r>
            <a:br>
              <a:rPr lang="en-US" sz="4400" dirty="0"/>
            </a:br>
            <a:r>
              <a:rPr lang="en-US" sz="2400" dirty="0"/>
              <a:t>--vs </a:t>
            </a:r>
            <a:br>
              <a:rPr lang="en-US" sz="4400" dirty="0"/>
            </a:br>
            <a:r>
              <a:rPr lang="en-US" sz="2400" dirty="0"/>
              <a:t>SELECT </a:t>
            </a:r>
            <a:r>
              <a:rPr lang="en-US" sz="2400" b="1" dirty="0"/>
              <a:t>COUNT(DISTINCT </a:t>
            </a:r>
            <a:r>
              <a:rPr lang="en-US" sz="2400" dirty="0"/>
              <a:t>id) from table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7407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rollback of long-running transactions or </a:t>
            </a:r>
            <a:r>
              <a:rPr lang="en-US" sz="3600" dirty="0" err="1"/>
              <a:t>maint</a:t>
            </a:r>
            <a:r>
              <a:rPr lang="en-US" sz="3600" dirty="0"/>
              <a:t> operations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recovery for databases at startup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Can truncate the transaction log around long running transactions, reducing log file size.</a:t>
            </a:r>
          </a:p>
          <a:p>
            <a:br>
              <a:rPr lang="en-US" sz="3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091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Works via a persistent Version Store stored directly in the User database, may increase .</a:t>
            </a:r>
            <a:r>
              <a:rPr lang="en-US" sz="3600" dirty="0" err="1"/>
              <a:t>mdf</a:t>
            </a:r>
            <a:r>
              <a:rPr lang="en-US" sz="3600" dirty="0"/>
              <a:t> size by 10%+.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enabled by default 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ALTER  DATABASE whatever SET ACCELERATED_DATABASE_RECOVERY = ON;</a:t>
            </a:r>
          </a:p>
          <a:p>
            <a:endParaRPr lang="en-US" sz="2200" dirty="0"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Otherwise, it is downright magical.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Supported in Enterprise AND Standard edition.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5173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B109-75B3-458F-BFE0-3627EDC70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Intelligent Query Processing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1DA6ED-FEFE-4F61-BFA8-7F2E05C9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76" y="963612"/>
            <a:ext cx="7124623" cy="48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72DD8-6D79-4B3E-9C3B-2FD3D466B043}"/>
              </a:ext>
            </a:extLst>
          </p:cNvPr>
          <p:cNvSpPr/>
          <p:nvPr/>
        </p:nvSpPr>
        <p:spPr>
          <a:xfrm>
            <a:off x="5401588" y="5807950"/>
            <a:ext cx="575945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https://cloudblogs.microsoft.com/sqlserver/2018/09/26/sql-server-2019-celebrating-25-years-of-sql-server-database-engine-and-the-path-forward/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805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Favorite New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941297"/>
            <a:ext cx="10949469" cy="55399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82801"/>
                </a:solidFill>
                <a:latin typeface="Arial" panose="020B0604020202020204" pitchFamily="34" charset="0"/>
                <a:hlinkClick r:id="rId2"/>
              </a:rPr>
              <a:t>http://www.sqltact.com/2017/12/our-sql-server-2017-administration.html</a:t>
            </a:r>
            <a:br>
              <a:rPr lang="en-US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i="1" dirty="0">
                <a:solidFill>
                  <a:srgbClr val="282801"/>
                </a:solidFill>
                <a:latin typeface="Arial" panose="020B0604020202020204" pitchFamily="34" charset="0"/>
              </a:rPr>
              <a:t>4. What's your favorite new feature of SQL Server 2017? </a:t>
            </a:r>
            <a:br>
              <a:rPr lang="en-US" sz="2000" i="1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William Assaf: WSFC-less Availability Groups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So many uses, </a:t>
            </a:r>
            <a:b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so much easier. With automatic seeding, AG's are close to point-and-click.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Randolph West: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Linux support. Adaptive query processing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Linux support.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Sven Aelterman: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Without a doubt, the fact that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Reporting Services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is a separate download. Everyone loves an additional installer.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Mindy Curnutt: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Resumable online index rebuilds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!! How many times could I have used this. I wonder if Ola's updated his scripts yet to take this into consideration?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Louis Davidson: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 am into database coding/designing mostly, so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graph tables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are highest for sure. They are pretty rudimentary now, but the future is very bright in what they are adding in a future version.</a:t>
            </a:r>
          </a:p>
          <a:p>
            <a:endParaRPr lang="en-US" sz="2000" dirty="0"/>
          </a:p>
        </p:txBody>
      </p:sp>
      <p:pic>
        <p:nvPicPr>
          <p:cNvPr id="5" name="Picture 2" descr="https://3.bp.blogspot.com/-hvVUbmOMlHw/WiW2_erX86I/AAAAAAABIM0/v1Vu75GgCtk8ipz68BDmUCORMD4OG_oUwCPcBGAYYCw/s400/insideout2017%2Bcover.png">
            <a:extLst>
              <a:ext uri="{FF2B5EF4-FFF2-40B4-BE49-F238E27FC236}">
                <a16:creationId xmlns:a16="http://schemas.microsoft.com/office/drawing/2014/main" id="{36B8279F-0FB2-4743-BC18-0D423CFD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1575" y="49468"/>
            <a:ext cx="2657808" cy="26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Automatic 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Batch mode operators work more efficiently for large </a:t>
            </a:r>
            <a:r>
              <a:rPr lang="en-US" sz="3600" dirty="0" err="1"/>
              <a:t>rowcounts</a:t>
            </a:r>
            <a:r>
              <a:rPr lang="en-US" sz="3600" dirty="0"/>
              <a:t>, a major scalability improvement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Prior to </a:t>
            </a:r>
            <a:r>
              <a:rPr lang="en-US" sz="3600" dirty="0" err="1"/>
              <a:t>compat</a:t>
            </a:r>
            <a:r>
              <a:rPr lang="en-US" sz="3600" dirty="0"/>
              <a:t> 150, only possible on </a:t>
            </a:r>
            <a:r>
              <a:rPr lang="en-US" sz="3600" dirty="0" err="1"/>
              <a:t>columnstores</a:t>
            </a:r>
            <a:r>
              <a:rPr lang="en-US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</a:t>
            </a:r>
            <a:r>
              <a:rPr lang="en-US" sz="3600" dirty="0" err="1"/>
              <a:t>compat</a:t>
            </a:r>
            <a:r>
              <a:rPr lang="en-US" sz="3600" dirty="0"/>
              <a:t> 150, batch mode is another tool for the query optimizer for use on heaps and B-tree indexes.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8512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Automatic 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New </a:t>
            </a:r>
            <a:r>
              <a:rPr lang="en-US" sz="3200" b="1" dirty="0"/>
              <a:t>BATCH_MODE_ON_ROWSTORE</a:t>
            </a:r>
            <a:r>
              <a:rPr lang="en-US" sz="3200" dirty="0"/>
              <a:t> database scoped configuration is on by default.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“This batch mode scan can evaluate batch mode bitmap filters. You might also see other batch mode operators in the plan. Examples are hash joins, hash-based aggregates, sorts, window aggregates, filters, concatenation, and compute scalar operators.”</a:t>
            </a:r>
          </a:p>
          <a:p>
            <a:r>
              <a:rPr lang="en-US" sz="1200" dirty="0">
                <a:hlinkClick r:id="rId2"/>
              </a:rPr>
              <a:t>	https://docs.microsoft.com/en-us/sql/relational-databases/performance/intelligent-query-processing?view=sql-server-ver15#batch-mode-on-rowstore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730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Automatic Performance Boost: Memory Grant Feedback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Already had Memory Grant Feedback for batch mode.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Now supported for row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More efficient memory estimation and handling in queries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Prevents spill to disk when memory is initially underestimated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Enterprise edition feature only in SQL 2019 for both row and batch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4866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Automatic Performance Boost: </a:t>
            </a:r>
            <a:r>
              <a:rPr lang="en-US" sz="4000" b="1" dirty="0"/>
              <a:t>Scalar UDF in-lining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1" dirty="0"/>
              <a:t>Developers now off the hook for some bad habits.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Will immediately, dramatically improve performance </a:t>
            </a:r>
            <a:r>
              <a:rPr lang="en-US" sz="3600" dirty="0"/>
              <a:t>where Scalar UDF’s are abused. Doesn’t help TVF’s.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Prevents UDF's in the SELECT or ON part of queries from exploding query cost with RBAR.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 by default with Compatibility Level 150 (SQL 2019), in all editions.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Interleaved Execution (SQL 2017) can help with TVF’s.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3567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Automatic Performance Boost: Table variable deferred compilation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https://blogs.msdn.microsoft.com/sqlserverstorageengine/2018/07/16/public-preview-of-table-variable-deferred-compilation-in-azure-sql-database/</a:t>
            </a: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29846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More Specific string truncation error messages </a:t>
            </a:r>
          </a:p>
        </p:txBody>
      </p:sp>
    </p:spTree>
    <p:extLst>
      <p:ext uri="{BB962C8B-B14F-4D97-AF65-F5344CB8AC3E}">
        <p14:creationId xmlns:p14="http://schemas.microsoft.com/office/powerpoint/2010/main" val="1313392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New Data Classification Schema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Before SQL 2019, Data Classification feature used database extended properties to store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Now, a dedicated schema for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Designed to aid auditing, GDPR, and compliance.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2918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SQL Assessment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programmatic interface for Health Checks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Can access with .NET, PowerShell,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Part of the new SMO, actually delivered with the latest editions of SSMS.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</a:p>
        </p:txBody>
      </p:sp>
    </p:spTree>
    <p:extLst>
      <p:ext uri="{BB962C8B-B14F-4D97-AF65-F5344CB8AC3E}">
        <p14:creationId xmlns:p14="http://schemas.microsoft.com/office/powerpoint/2010/main" val="919756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48</a:t>
            </a:fld>
            <a:endParaRPr lang="en-US">
              <a:solidFill>
                <a:srgbClr val="82BC00"/>
              </a:solidFill>
            </a:endParaRP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812998"/>
            <a:ext cx="11520308" cy="7971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CD4BE2-6C9A-4E02-B3AD-13EF8B6B29E8}"/>
              </a:ext>
            </a:extLst>
          </p:cNvPr>
          <p:cNvSpPr/>
          <p:nvPr/>
        </p:nvSpPr>
        <p:spPr>
          <a:xfrm>
            <a:off x="100214" y="1394783"/>
            <a:ext cx="11343776" cy="443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567"/>
              </a:spcBef>
            </a:pPr>
            <a:r>
              <a:rPr lang="en-US" sz="3402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The Sparkhound SQL DBA Team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Knowledge Transfer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We work with your </a:t>
            </a:r>
            <a:r>
              <a:rPr lang="en-US" sz="2646" b="1" dirty="0" err="1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Devs</a:t>
            </a: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, DBA’s, “accidental” DBA’s.</a:t>
            </a:r>
            <a:endParaRPr lang="en-US" sz="2646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Pros Nearby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Sparkhound’s DBA team of FTE’s are US-based, CT zone.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&amp; Peer Recognized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Sparkhound DBA team is 100% Microsoft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certified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and members have spoken at conferences and user groups.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Proven Success –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For years we have supported servers in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US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Europe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 Background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as former developers provides context.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The Checklist - </a:t>
            </a:r>
            <a:r>
              <a:rPr lang="en-US" sz="2646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Reference for future checks, audit prep, new SQL builds.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6CDE19-ECCF-4F03-B639-39139700C9A7}"/>
              </a:ext>
            </a:extLst>
          </p:cNvPr>
          <p:cNvGrpSpPr/>
          <p:nvPr/>
        </p:nvGrpSpPr>
        <p:grpSpPr>
          <a:xfrm>
            <a:off x="369599" y="213639"/>
            <a:ext cx="10636296" cy="1160725"/>
            <a:chOff x="297745" y="254087"/>
            <a:chExt cx="11256443" cy="12284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AD8EB1-0BC9-4749-9EAE-CF6ADD3A8AC7}"/>
                </a:ext>
              </a:extLst>
            </p:cNvPr>
            <p:cNvSpPr/>
            <p:nvPr/>
          </p:nvSpPr>
          <p:spPr>
            <a:xfrm>
              <a:off x="297745" y="259278"/>
              <a:ext cx="3143300" cy="548640"/>
            </a:xfrm>
            <a:prstGeom prst="rect">
              <a:avLst/>
            </a:prstGeom>
            <a:solidFill>
              <a:srgbClr val="00B6B4"/>
            </a:solidFill>
            <a:ln>
              <a:solidFill>
                <a:srgbClr val="00B6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HEALTH CHECK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F69BC4-108F-4375-B289-ABD75052E016}"/>
                </a:ext>
              </a:extLst>
            </p:cNvPr>
            <p:cNvSpPr/>
            <p:nvPr/>
          </p:nvSpPr>
          <p:spPr>
            <a:xfrm>
              <a:off x="4538285" y="254087"/>
              <a:ext cx="3032448" cy="548640"/>
            </a:xfrm>
            <a:prstGeom prst="rect">
              <a:avLst/>
            </a:prstGeom>
            <a:solidFill>
              <a:srgbClr val="82BC00"/>
            </a:solidFill>
            <a:ln>
              <a:solidFill>
                <a:srgbClr val="82B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REMEDIATION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1F80CD-742A-45AB-BABC-80ACC0F13FA5}"/>
                </a:ext>
              </a:extLst>
            </p:cNvPr>
            <p:cNvSpPr/>
            <p:nvPr/>
          </p:nvSpPr>
          <p:spPr>
            <a:xfrm>
              <a:off x="8537719" y="264852"/>
              <a:ext cx="3016469" cy="548640"/>
            </a:xfrm>
            <a:prstGeom prst="rect">
              <a:avLst/>
            </a:prstGeom>
            <a:solidFill>
              <a:srgbClr val="EA6143"/>
            </a:solidFill>
            <a:ln>
              <a:solidFill>
                <a:srgbClr val="EA6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MANAGED SQL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F1B979-101D-4F49-9C10-0032A592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3644" y="917771"/>
              <a:ext cx="520321" cy="5647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D0C01F-6910-4F7A-A4A9-ABEAB37BA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9311" y="995760"/>
              <a:ext cx="790396" cy="393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12C8AE-E600-483F-872F-F5AB5899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3267" y="942268"/>
              <a:ext cx="1125371" cy="495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0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2852809" y="2547575"/>
            <a:ext cx="1273467" cy="17278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49</a:t>
            </a:fld>
            <a:endParaRPr lang="en-US">
              <a:solidFill>
                <a:srgbClr val="82B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329" y="906675"/>
            <a:ext cx="2970127" cy="518414"/>
          </a:xfrm>
          <a:prstGeom prst="rect">
            <a:avLst/>
          </a:prstGeom>
          <a:solidFill>
            <a:srgbClr val="00B6B4"/>
          </a:solidFill>
          <a:ln>
            <a:solidFill>
              <a:srgbClr val="00B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HEALTH CHECK</a:t>
            </a:r>
          </a:p>
        </p:txBody>
      </p:sp>
      <p:sp>
        <p:nvSpPr>
          <p:cNvPr id="8" name="Rectangle 7"/>
          <p:cNvSpPr/>
          <p:nvPr/>
        </p:nvSpPr>
        <p:spPr>
          <a:xfrm>
            <a:off x="4439246" y="901770"/>
            <a:ext cx="2865383" cy="518414"/>
          </a:xfrm>
          <a:prstGeom prst="rect">
            <a:avLst/>
          </a:prstGeom>
          <a:solidFill>
            <a:srgbClr val="82BC00"/>
          </a:solidFill>
          <a:ln>
            <a:solidFill>
              <a:srgbClr val="82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REMEDIATION</a:t>
            </a:r>
            <a:endParaRPr lang="en-US" sz="2646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18342" y="911942"/>
            <a:ext cx="2850284" cy="518414"/>
          </a:xfrm>
          <a:prstGeom prst="rect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SQL</a:t>
            </a:r>
            <a:endParaRPr lang="en-US" sz="2646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241" y="1528891"/>
            <a:ext cx="491655" cy="5336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512" y="1602582"/>
            <a:ext cx="746851" cy="37153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Managed SQL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329" y="2190520"/>
            <a:ext cx="25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Interactive Health Check</a:t>
            </a:r>
          </a:p>
          <a:p>
            <a:pPr algn="ctr"/>
            <a:r>
              <a:rPr lang="en-US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Windows, SQL,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614" y="3910382"/>
            <a:ext cx="234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Emphasis on</a:t>
            </a:r>
            <a:b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</a:b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What, Why, How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1483" y="2543320"/>
            <a:ext cx="10332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Checklist</a:t>
            </a:r>
            <a:b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</a:br>
            <a:endParaRPr lang="en-US" b="1" dirty="0">
              <a:solidFill>
                <a:srgbClr val="003830"/>
              </a:solidFill>
              <a:latin typeface="Geogrotesque SemiBold" charset="0"/>
              <a:ea typeface="Geogrotesque SemiBold" charset="0"/>
              <a:cs typeface="Geogrotesque SemiBold" charset="0"/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Critical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High</a:t>
            </a:r>
          </a:p>
          <a:p>
            <a:pPr algn="ctr"/>
            <a:r>
              <a:rPr lang="en-US" b="1" dirty="0">
                <a:solidFill>
                  <a:srgbClr val="FFC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Medium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Low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1066" y="2308829"/>
            <a:ext cx="1511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Remediation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Planning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7834" y="340442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Checklist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1112" y="3318095"/>
            <a:ext cx="156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Maintenance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99289" y="2789848"/>
            <a:ext cx="802663" cy="349466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55861" y="3396746"/>
            <a:ext cx="746092" cy="470589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128931" y="2894598"/>
            <a:ext cx="572678" cy="1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14986368">
            <a:off x="5051271" y="2898746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0" name="Arc 39"/>
          <p:cNvSpPr/>
          <p:nvPr/>
        </p:nvSpPr>
        <p:spPr>
          <a:xfrm rot="2761784">
            <a:off x="5980150" y="2770138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1" name="Arc 40"/>
          <p:cNvSpPr/>
          <p:nvPr/>
        </p:nvSpPr>
        <p:spPr>
          <a:xfrm rot="8185752">
            <a:off x="5487834" y="3214535"/>
            <a:ext cx="768204" cy="795905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2" name="TextBox 41"/>
          <p:cNvSpPr txBox="1"/>
          <p:nvPr/>
        </p:nvSpPr>
        <p:spPr>
          <a:xfrm>
            <a:off x="7157639" y="2326910"/>
            <a:ext cx="45523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Proactive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Health Checks</a:t>
            </a:r>
          </a:p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Alerting</a:t>
            </a:r>
          </a:p>
          <a:p>
            <a:pPr algn="ctr"/>
            <a:endParaRPr lang="en-US" sz="2000" dirty="0">
              <a:solidFill>
                <a:srgbClr val="003830"/>
              </a:solidFill>
              <a:latin typeface="Geogrotesque Medium" charset="0"/>
              <a:ea typeface="Geogrotesque Medium" charset="0"/>
              <a:cs typeface="Geogrotesque Medium" charset="0"/>
            </a:endParaRP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Regular Maintenance Windows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Special Project Assistance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Documentation/Process Improvement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Trending/Analysis</a:t>
            </a:r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7069131" y="2894599"/>
            <a:ext cx="1081597" cy="0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Up Arrow 48"/>
          <p:cNvSpPr/>
          <p:nvPr/>
        </p:nvSpPr>
        <p:spPr>
          <a:xfrm rot="5400000">
            <a:off x="9237904" y="3298450"/>
            <a:ext cx="523360" cy="3549618"/>
          </a:xfrm>
          <a:prstGeom prst="upArrow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Services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97" y="1552037"/>
            <a:ext cx="1063371" cy="468234"/>
          </a:xfrm>
          <a:prstGeom prst="rect">
            <a:avLst/>
          </a:prstGeom>
        </p:spPr>
      </p:pic>
      <p:pic>
        <p:nvPicPr>
          <p:cNvPr id="38" name="Content Placeholder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93542"/>
            <a:ext cx="11520308" cy="7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 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>
            <a:noAutofit/>
          </a:bodyPr>
          <a:lstStyle/>
          <a:p>
            <a:r>
              <a:rPr lang="en-US" sz="3600" dirty="0"/>
              <a:t>SQL 2005 RTM- Nov 7 2005</a:t>
            </a:r>
          </a:p>
          <a:p>
            <a:r>
              <a:rPr lang="en-US" sz="3600" dirty="0"/>
              <a:t>SQL 2008 RTM- Aug 7 2008 – 33 months later </a:t>
            </a:r>
          </a:p>
          <a:p>
            <a:r>
              <a:rPr lang="en-US" sz="3600" dirty="0"/>
              <a:t>SQL 2008R2 RTM- April 21 2010 – 20 months later</a:t>
            </a:r>
          </a:p>
          <a:p>
            <a:r>
              <a:rPr lang="en-US" sz="3600" dirty="0"/>
              <a:t>SQL 2012 RTM- March 6 2012 – 23 months later</a:t>
            </a:r>
          </a:p>
          <a:p>
            <a:r>
              <a:rPr lang="en-US" sz="3600" dirty="0"/>
              <a:t>SQL 2014 RTM- April 1 2014 – 25 months later</a:t>
            </a:r>
          </a:p>
          <a:p>
            <a:r>
              <a:rPr lang="en-US" sz="3600" dirty="0"/>
              <a:t>SQL 2016 RTM- June 1 2016 – 26 months later</a:t>
            </a:r>
          </a:p>
          <a:p>
            <a:r>
              <a:rPr lang="en-US" sz="3600" dirty="0"/>
              <a:t>SQL 2017 RTM- Oct 2 2017 – 16 months later</a:t>
            </a:r>
          </a:p>
          <a:p>
            <a:r>
              <a:rPr lang="en-US" sz="3600" b="1" dirty="0"/>
              <a:t>SQL 2019 RTM- Nov 4 2019 – 25 months later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SQL DBA Consulting Services</a:t>
            </a: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14162"/>
            <a:ext cx="11520308" cy="79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8B08D-D90D-4FD4-BEB0-8875C881F81E}"/>
              </a:ext>
            </a:extLst>
          </p:cNvPr>
          <p:cNvSpPr txBox="1"/>
          <p:nvPr/>
        </p:nvSpPr>
        <p:spPr>
          <a:xfrm>
            <a:off x="90" y="883775"/>
            <a:ext cx="10967136" cy="532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Performance Tuning, with App Services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Reporting, with our Data Analytics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Upgrades/Migrations/Data Conversions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High Availability/Disaster Recovery solutions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Pre-audit, encryption, database security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Maintenance/administration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Automation/PowerShell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Azure SQL (IaaS or PaaS) architecture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Training/</a:t>
            </a: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Knowledge Transfer</a:t>
            </a:r>
            <a:r>
              <a:rPr lang="en-US" sz="3402" dirty="0">
                <a:latin typeface="Geogrotesque Regular" panose="02000506040000020004" pitchFamily="50" charset="0"/>
              </a:rPr>
              <a:t>/skillset updates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endParaRPr lang="en-US" sz="3402" dirty="0">
              <a:latin typeface="Geogrotesque Regular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" y="0"/>
            <a:ext cx="11520311" cy="720019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402" b="1" cap="all" dirty="0">
                <a:solidFill>
                  <a:schemeClr val="accent1"/>
                </a:solidFill>
              </a:rPr>
              <a:t>Support your Local STEM Initiatives</a:t>
            </a:r>
            <a:endParaRPr lang="en-US" sz="3402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6EE8-8C60-44EC-A68B-2BD9D038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" r="172" b="911"/>
          <a:stretch/>
        </p:blipFill>
        <p:spPr>
          <a:xfrm>
            <a:off x="314077" y="643430"/>
            <a:ext cx="5221174" cy="4350605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0441F8B-FA0E-4E80-AF4C-DDF0BD5D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5251" y="2376063"/>
            <a:ext cx="5671160" cy="3460594"/>
          </a:xfrm>
        </p:spPr>
        <p:txBody>
          <a:bodyPr>
            <a:normAutofit/>
          </a:bodyPr>
          <a:lstStyle/>
          <a:p>
            <a:r>
              <a:rPr lang="en-US" dirty="0"/>
              <a:t>I encourage you to find, then donate time and money to local STEM education initiatives where you live. Get involved!</a:t>
            </a:r>
          </a:p>
          <a:p>
            <a:r>
              <a:rPr lang="en-US" dirty="0"/>
              <a:t>There is almost certainly some nonprofit where you live that needs your enthusiasm and skills to close the achievement gap.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786-0058-4A91-BB71-21530F0384CE}"/>
              </a:ext>
            </a:extLst>
          </p:cNvPr>
          <p:cNvSpPr/>
          <p:nvPr/>
        </p:nvSpPr>
        <p:spPr>
          <a:xfrm>
            <a:off x="183650" y="5400146"/>
            <a:ext cx="5335563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1" dirty="0">
                <a:hlinkClick r:id="rId3"/>
              </a:rPr>
              <a:t>https://www.thewallsproject.org/programs/futures_fund/</a:t>
            </a:r>
            <a:endParaRPr lang="en-US" sz="1701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F0B331-CD93-4C21-8BF3-FE2AD0FD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28889"/>
          <a:stretch/>
        </p:blipFill>
        <p:spPr bwMode="auto">
          <a:xfrm>
            <a:off x="5633841" y="643517"/>
            <a:ext cx="5526549" cy="16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1AD2DF-8E2B-4218-A8EF-FF6AB9645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23404" r="20639" b="45445"/>
          <a:stretch/>
        </p:blipFill>
        <p:spPr bwMode="auto">
          <a:xfrm>
            <a:off x="5562755" y="643474"/>
            <a:ext cx="2808076" cy="165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2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1" y="1800048"/>
            <a:ext cx="3580871" cy="43711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328232" y="576016"/>
            <a:ext cx="5760156" cy="550221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4017">
              <a:defRPr/>
            </a:pPr>
            <a:r>
              <a:rPr lang="en-US" sz="3402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Server 2019 Administration Inside Out</a:t>
            </a: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 Microsoft Press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 published Feb 2018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2019 coming Dec 2019</a:t>
            </a: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3C87B5-CF7D-42BA-B756-8AEDA76F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44" y="72001"/>
            <a:ext cx="3600097" cy="45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98" y="3659262"/>
            <a:ext cx="10368280" cy="2604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78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236" b="1" dirty="0">
                <a:hlinkClick r:id="rId2"/>
              </a:rPr>
              <a:t>SQLTact.com</a:t>
            </a:r>
            <a:endParaRPr lang="en-US" sz="6236" b="1" dirty="0"/>
          </a:p>
          <a:p>
            <a:endParaRPr lang="en-US" sz="4536" dirty="0"/>
          </a:p>
          <a:p>
            <a:endParaRPr lang="en-US" sz="4536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54398" y="828895"/>
            <a:ext cx="8561940" cy="2830366"/>
          </a:xfrm>
          <a:prstGeom prst="rect">
            <a:avLst/>
          </a:prstGeom>
        </p:spPr>
        <p:txBody>
          <a:bodyPr vert="horz" lIns="86400" tIns="43200" rIns="86400" bIns="4320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Principal Consultant, SQL Manager at Sparkhound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lang="en-US" sz="3024" dirty="0" err="1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defTabSz="914389">
              <a:buNone/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43" y="720057"/>
            <a:ext cx="1872051" cy="18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3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Starting with SQL 2017, no more service packs, CU’s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Stated goal of one CU per month at least for one year.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Within 12 months, 12 CU’s for SQL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17 CU’s in first 24 months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First public preview of SQL 2019 was only 11 months after SQL 2017 RTM</a:t>
            </a:r>
          </a:p>
        </p:txBody>
      </p:sp>
    </p:spTree>
    <p:extLst>
      <p:ext uri="{BB962C8B-B14F-4D97-AF65-F5344CB8AC3E}">
        <p14:creationId xmlns:p14="http://schemas.microsoft.com/office/powerpoint/2010/main" val="34547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is ready to Upgrade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97915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Thanks for compatibility levels inside each database, the only valid reasons to delay a SQL Server upgrade these days are vendor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are additive – never code breaking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to execution plans in SQL 2014 were 90/10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Easier to upgrade past SQL 2014 from &lt;2014 because of the Query Store introduced in SQL 2016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52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Tools to Assist with Upgrades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Database Migration Assistant (DMA) – can perform migration to Azure SQL DB for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Database Experimentation Assistant (DEA) – AB testing for performance on two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Query Tuning Assistant (QTA) – AB testing for performance on two </a:t>
            </a:r>
            <a:r>
              <a:rPr lang="en-US" sz="3600" dirty="0" err="1"/>
              <a:t>compat</a:t>
            </a:r>
            <a:r>
              <a:rPr lang="en-US" sz="3600" dirty="0"/>
              <a:t> levels, same hardware</a:t>
            </a:r>
          </a:p>
          <a:p>
            <a:pPr marL="889208" lvl="1" indent="-457200"/>
            <a:r>
              <a:rPr lang="en-US" sz="3222" dirty="0"/>
              <a:t>Will help with the 2014 Cardinality Estimator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14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Version Upgrade Timeline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SQL 2008/R2 are past end of life! Are no longer supported unless you: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Pay lots of money to Microsoft. Srsly. 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Migrate your SQL 2008/R2 SQL Server to an Azure VM. Considerably less money.</a:t>
            </a:r>
          </a:p>
          <a:p>
            <a:r>
              <a:rPr lang="en-US" sz="3600" dirty="0"/>
              <a:t>  SQL Server 2012 SP4 End of Support is July 12 2022.</a:t>
            </a:r>
          </a:p>
          <a:p>
            <a:r>
              <a:rPr lang="en-US" sz="3600" dirty="0"/>
              <a:t>  SQL Server 2012 &lt;SP4 no longer supported!</a:t>
            </a:r>
          </a:p>
          <a:p>
            <a:r>
              <a:rPr lang="en-US" sz="3600" dirty="0"/>
              <a:t>  SQL Server 2014 SP3 End of Support is July 9 2024.</a:t>
            </a:r>
          </a:p>
        </p:txBody>
      </p:sp>
    </p:spTree>
    <p:extLst>
      <p:ext uri="{BB962C8B-B14F-4D97-AF65-F5344CB8AC3E}">
        <p14:creationId xmlns:p14="http://schemas.microsoft.com/office/powerpoint/2010/main" val="408401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SPARKHOUND 2019 1">
      <a:dk1>
        <a:srgbClr val="003830"/>
      </a:dk1>
      <a:lt1>
        <a:srgbClr val="FFFFFF"/>
      </a:lt1>
      <a:dk2>
        <a:srgbClr val="81BE41"/>
      </a:dk2>
      <a:lt2>
        <a:srgbClr val="E7E6E6"/>
      </a:lt2>
      <a:accent1>
        <a:srgbClr val="00B5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3830"/>
      </a:accent5>
      <a:accent6>
        <a:srgbClr val="81BE41"/>
      </a:accent6>
      <a:hlink>
        <a:srgbClr val="81BE41"/>
      </a:hlink>
      <a:folHlink>
        <a:srgbClr val="00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ppt/theme/themeOverride2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3465</TotalTime>
  <Words>2177</Words>
  <Application>Microsoft Office PowerPoint</Application>
  <PresentationFormat>Custom</PresentationFormat>
  <Paragraphs>297</Paragraphs>
  <Slides>53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Courier New</vt:lpstr>
      <vt:lpstr>Geogrotesque</vt:lpstr>
      <vt:lpstr>Geogrotesque Medium</vt:lpstr>
      <vt:lpstr>Geogrotesque Regular</vt:lpstr>
      <vt:lpstr>Geogrotesque SemiBold</vt:lpstr>
      <vt:lpstr>Helvetica Neue</vt:lpstr>
      <vt:lpstr>Lucida Grande</vt:lpstr>
      <vt:lpstr>Raleway</vt:lpstr>
      <vt:lpstr>Roboto</vt:lpstr>
      <vt:lpstr>Symbol</vt:lpstr>
      <vt:lpstr>Wingdings</vt:lpstr>
      <vt:lpstr>1_Office Theme</vt:lpstr>
      <vt:lpstr>SQLSaturday Powerpoint - New</vt:lpstr>
      <vt:lpstr>What’s New in SQL Server 2019?</vt:lpstr>
      <vt:lpstr>PowerPoint Presentation</vt:lpstr>
      <vt:lpstr>Audience</vt:lpstr>
      <vt:lpstr>Favorite New Features</vt:lpstr>
      <vt:lpstr>SQL Server Version Velocity  </vt:lpstr>
      <vt:lpstr>SQL Server Version Velocity</vt:lpstr>
      <vt:lpstr>SQL Server is ready to Upgrade</vt:lpstr>
      <vt:lpstr>Tools to Assist with Upgrades</vt:lpstr>
      <vt:lpstr>SQL Version Upgrade Timeline</vt:lpstr>
      <vt:lpstr>Summary of Changes in SQL 2019</vt:lpstr>
      <vt:lpstr>IT Leadership: Need to Know Changes</vt:lpstr>
      <vt:lpstr>No Longer Just Windows</vt:lpstr>
      <vt:lpstr>SQL on Linux</vt:lpstr>
      <vt:lpstr>SQL on Linux</vt:lpstr>
      <vt:lpstr>Big Data Clusters: SQL Server, Spark, and HDFS in Kubernetes</vt:lpstr>
      <vt:lpstr>PolyBase Query Service For External Data </vt:lpstr>
      <vt:lpstr>PolyBase Query Service For External Data </vt:lpstr>
      <vt:lpstr>Machine Learning Services</vt:lpstr>
      <vt:lpstr>Graph Tables</vt:lpstr>
      <vt:lpstr>State of the Columnstore</vt:lpstr>
      <vt:lpstr>State of the Columnstore</vt:lpstr>
      <vt:lpstr>State of the Columnstore</vt:lpstr>
      <vt:lpstr>Azure SSIS Lift-and-Shift with Azure IR</vt:lpstr>
      <vt:lpstr>New Installer Smart Defaults</vt:lpstr>
      <vt:lpstr>New Installer Smart Defaults</vt:lpstr>
      <vt:lpstr>New Installer Smart Defaults</vt:lpstr>
      <vt:lpstr>New Installer Smart Defaults</vt:lpstr>
      <vt:lpstr>Feature/Edition improvements</vt:lpstr>
      <vt:lpstr>Availability Groups</vt:lpstr>
      <vt:lpstr>Availability Groups</vt:lpstr>
      <vt:lpstr>Hybrid Buffer Pool</vt:lpstr>
      <vt:lpstr>Certificate Management inside Configuration Manager</vt:lpstr>
      <vt:lpstr>UTF-8</vt:lpstr>
      <vt:lpstr>Major TempDB improvements</vt:lpstr>
      <vt:lpstr>New TSQL Syntax in SQL 2019</vt:lpstr>
      <vt:lpstr>New TSQL Syntax in SQL 2019</vt:lpstr>
      <vt:lpstr>Accelerated Database Recovery</vt:lpstr>
      <vt:lpstr>Accelerated Database Recovery</vt:lpstr>
      <vt:lpstr>New Intelligent Query Processing features</vt:lpstr>
      <vt:lpstr>Automatic Performance Boost: Batch mode on rowstore</vt:lpstr>
      <vt:lpstr>Automatic Performance Boost: Batch mode on rowstore</vt:lpstr>
      <vt:lpstr>Automatic Performance Boost: Memory Grant Feedback</vt:lpstr>
      <vt:lpstr>Automatic Performance Boost: Scalar UDF in-lining</vt:lpstr>
      <vt:lpstr>Automatic Performance Boost: Table variable deferred compilation</vt:lpstr>
      <vt:lpstr>More Specific string truncation error messages </vt:lpstr>
      <vt:lpstr>New Data Classification Schema</vt:lpstr>
      <vt:lpstr>SQL Assessment API</vt:lpstr>
      <vt:lpstr>PowerPoint Presentation</vt:lpstr>
      <vt:lpstr>PowerPoint Presentation</vt:lpstr>
      <vt:lpstr>PowerPoint Presentation</vt:lpstr>
      <vt:lpstr>Support your Local STEM Initiatives</vt:lpstr>
      <vt:lpstr>SQL Server 2017 Inside Out</vt:lpstr>
      <vt:lpstr>Bio and contact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William Assaf</cp:lastModifiedBy>
  <cp:revision>118</cp:revision>
  <dcterms:created xsi:type="dcterms:W3CDTF">2011-08-19T20:30:49Z</dcterms:created>
  <dcterms:modified xsi:type="dcterms:W3CDTF">2019-11-13T05:53:56Z</dcterms:modified>
</cp:coreProperties>
</file>